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Roboto" panose="02000000000000000000" pitchFamily="2" charset="0"/>
      <p:regular r:id="rId11"/>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3"/>
    <a:srgbClr val="0000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113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5535"/>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FFFFF"/>
                </a:solidFill>
                <a:latin typeface="Roboto" pitchFamily="34" charset="0"/>
                <a:ea typeface="Roboto" pitchFamily="34" charset="-122"/>
                <a:cs typeface="Roboto" pitchFamily="34" charset="-120"/>
              </a:rPr>
              <a:t>Introducing Fruit.AI: A React and Django Website</a:t>
            </a:r>
            <a:endParaRPr lang="en-US" sz="6150" dirty="0"/>
          </a:p>
        </p:txBody>
      </p:sp>
      <p:sp>
        <p:nvSpPr>
          <p:cNvPr id="4" name="Text 1"/>
          <p:cNvSpPr/>
          <p:nvPr/>
        </p:nvSpPr>
        <p:spPr>
          <a:xfrm>
            <a:off x="6280190" y="470034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Fruit.AI is a comprehensive website designed to empower individuals to make healthier lifestyle choices through the power of fruits. Built with React and Django, it offers a user-friendly experience for learning about diverse fruits and their benefits.</a:t>
            </a:r>
            <a:endParaRPr lang="en-US" sz="1750" dirty="0"/>
          </a:p>
        </p:txBody>
      </p:sp>
      <p:sp>
        <p:nvSpPr>
          <p:cNvPr id="11" name="Rectangle 10">
            <a:extLst>
              <a:ext uri="{FF2B5EF4-FFF2-40B4-BE49-F238E27FC236}">
                <a16:creationId xmlns:a16="http://schemas.microsoft.com/office/drawing/2014/main" id="{A42DE8F6-0E42-88E9-F8C5-2694A5B91D99}"/>
              </a:ext>
            </a:extLst>
          </p:cNvPr>
          <p:cNvSpPr/>
          <p:nvPr/>
        </p:nvSpPr>
        <p:spPr>
          <a:xfrm>
            <a:off x="12454360" y="7407798"/>
            <a:ext cx="2048719" cy="706056"/>
          </a:xfrm>
          <a:prstGeom prst="rect">
            <a:avLst/>
          </a:prstGeom>
          <a:solidFill>
            <a:srgbClr val="000022"/>
          </a:solidFill>
          <a:ln>
            <a:solidFill>
              <a:srgbClr val="0000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45444"/>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pitchFamily="34" charset="0"/>
                <a:ea typeface="Roboto" pitchFamily="34" charset="-122"/>
                <a:cs typeface="Roboto" pitchFamily="34" charset="-120"/>
              </a:rPr>
              <a:t>Home Page: Showcasing Fruits and Their Health Benefits</a:t>
            </a:r>
            <a:endParaRPr lang="en-US" sz="4450" dirty="0"/>
          </a:p>
        </p:txBody>
      </p:sp>
      <p:sp>
        <p:nvSpPr>
          <p:cNvPr id="3" name="Text 1"/>
          <p:cNvSpPr/>
          <p:nvPr/>
        </p:nvSpPr>
        <p:spPr>
          <a:xfrm>
            <a:off x="793790" y="36299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pitchFamily="34" charset="0"/>
                <a:ea typeface="Roboto" pitchFamily="34" charset="-122"/>
                <a:cs typeface="Roboto" pitchFamily="34" charset="-120"/>
              </a:rPr>
              <a:t>Fruit Spotlight</a:t>
            </a:r>
            <a:endParaRPr lang="en-US" sz="2200" dirty="0"/>
          </a:p>
        </p:txBody>
      </p:sp>
      <p:sp>
        <p:nvSpPr>
          <p:cNvPr id="4" name="Text 2"/>
          <p:cNvSpPr/>
          <p:nvPr/>
        </p:nvSpPr>
        <p:spPr>
          <a:xfrm>
            <a:off x="793790" y="4211122"/>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homepage features a curated selection of popular fruits, each with a dedicated section highlighting its nutritional profile, health benefits, and recipes.</a:t>
            </a:r>
            <a:endParaRPr lang="en-US" sz="1750" dirty="0"/>
          </a:p>
        </p:txBody>
      </p:sp>
      <p:sp>
        <p:nvSpPr>
          <p:cNvPr id="5" name="Text 3"/>
          <p:cNvSpPr/>
          <p:nvPr/>
        </p:nvSpPr>
        <p:spPr>
          <a:xfrm>
            <a:off x="5332928" y="36299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pitchFamily="34" charset="0"/>
                <a:ea typeface="Roboto" pitchFamily="34" charset="-122"/>
                <a:cs typeface="Roboto" pitchFamily="34" charset="-120"/>
              </a:rPr>
              <a:t>Interactive Gallery</a:t>
            </a:r>
            <a:endParaRPr lang="en-US" sz="2200" dirty="0"/>
          </a:p>
        </p:txBody>
      </p:sp>
      <p:sp>
        <p:nvSpPr>
          <p:cNvPr id="6" name="Text 4"/>
          <p:cNvSpPr/>
          <p:nvPr/>
        </p:nvSpPr>
        <p:spPr>
          <a:xfrm>
            <a:off x="5332928" y="4211122"/>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Users can browse a vibrant gallery of fruits, each with an engaging image, short description, and link to detailed information.</a:t>
            </a:r>
            <a:endParaRPr lang="en-US" sz="1750" dirty="0"/>
          </a:p>
        </p:txBody>
      </p:sp>
      <p:sp>
        <p:nvSpPr>
          <p:cNvPr id="7" name="Text 5"/>
          <p:cNvSpPr/>
          <p:nvPr/>
        </p:nvSpPr>
        <p:spPr>
          <a:xfrm>
            <a:off x="9872067" y="3629978"/>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Roboto" pitchFamily="34" charset="0"/>
                <a:ea typeface="Roboto" pitchFamily="34" charset="-122"/>
                <a:cs typeface="Roboto" pitchFamily="34" charset="-120"/>
              </a:rPr>
              <a:t>Personalized Recommendations</a:t>
            </a:r>
            <a:endParaRPr lang="en-US" sz="2200" dirty="0"/>
          </a:p>
        </p:txBody>
      </p:sp>
      <p:sp>
        <p:nvSpPr>
          <p:cNvPr id="8" name="Text 6"/>
          <p:cNvSpPr/>
          <p:nvPr/>
        </p:nvSpPr>
        <p:spPr>
          <a:xfrm>
            <a:off x="9872067" y="4565452"/>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Through advanced algorithms, the website offers personalized fruit recommendations based on user preferences, dietary needs, and health goals.</a:t>
            </a:r>
            <a:endParaRPr lang="en-US" sz="1750" dirty="0"/>
          </a:p>
        </p:txBody>
      </p:sp>
      <p:sp>
        <p:nvSpPr>
          <p:cNvPr id="9" name="Rectangle 8">
            <a:extLst>
              <a:ext uri="{FF2B5EF4-FFF2-40B4-BE49-F238E27FC236}">
                <a16:creationId xmlns:a16="http://schemas.microsoft.com/office/drawing/2014/main" id="{B7525F66-C380-CF0A-6370-8CAFA47788C9}"/>
              </a:ext>
            </a:extLst>
          </p:cNvPr>
          <p:cNvSpPr/>
          <p:nvPr/>
        </p:nvSpPr>
        <p:spPr>
          <a:xfrm>
            <a:off x="12454360" y="7407798"/>
            <a:ext cx="2048719" cy="706056"/>
          </a:xfrm>
          <a:prstGeom prst="rect">
            <a:avLst/>
          </a:prstGeom>
          <a:solidFill>
            <a:srgbClr val="000022"/>
          </a:solidFill>
          <a:ln>
            <a:solidFill>
              <a:srgbClr val="0000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5060" y="781526"/>
            <a:ext cx="7726680" cy="1265634"/>
          </a:xfrm>
          <a:prstGeom prst="rect">
            <a:avLst/>
          </a:prstGeom>
          <a:noFill/>
          <a:ln/>
        </p:spPr>
        <p:txBody>
          <a:bodyPr wrap="square" lIns="0" tIns="0" rIns="0" bIns="0" rtlCol="0" anchor="t"/>
          <a:lstStyle/>
          <a:p>
            <a:pPr marL="0" indent="0">
              <a:lnSpc>
                <a:spcPts val="4950"/>
              </a:lnSpc>
              <a:buNone/>
            </a:pPr>
            <a:r>
              <a:rPr lang="en-US" sz="3950" dirty="0">
                <a:solidFill>
                  <a:srgbClr val="FFFFFF"/>
                </a:solidFill>
                <a:latin typeface="Roboto" pitchFamily="34" charset="0"/>
                <a:ea typeface="Roboto" pitchFamily="34" charset="-122"/>
                <a:cs typeface="Roboto" pitchFamily="34" charset="-120"/>
              </a:rPr>
              <a:t>Navigating the Website: Key Features and Functionality</a:t>
            </a:r>
            <a:endParaRPr lang="en-US" sz="3950" dirty="0"/>
          </a:p>
        </p:txBody>
      </p:sp>
      <p:sp>
        <p:nvSpPr>
          <p:cNvPr id="4" name="Shape 1"/>
          <p:cNvSpPr/>
          <p:nvPr/>
        </p:nvSpPr>
        <p:spPr>
          <a:xfrm>
            <a:off x="6195060" y="2578656"/>
            <a:ext cx="455533" cy="455533"/>
          </a:xfrm>
          <a:prstGeom prst="roundRect">
            <a:avLst>
              <a:gd name="adj" fmla="val 18671"/>
            </a:avLst>
          </a:prstGeom>
          <a:solidFill>
            <a:srgbClr val="182567"/>
          </a:solidFill>
          <a:ln w="7620">
            <a:solidFill>
              <a:srgbClr val="313E80"/>
            </a:solidFill>
            <a:prstDash val="solid"/>
          </a:ln>
        </p:spPr>
      </p:sp>
      <p:sp>
        <p:nvSpPr>
          <p:cNvPr id="5" name="Text 2"/>
          <p:cNvSpPr/>
          <p:nvPr/>
        </p:nvSpPr>
        <p:spPr>
          <a:xfrm>
            <a:off x="6336506" y="2654498"/>
            <a:ext cx="172641" cy="303728"/>
          </a:xfrm>
          <a:prstGeom prst="rect">
            <a:avLst/>
          </a:prstGeom>
          <a:noFill/>
          <a:ln/>
        </p:spPr>
        <p:txBody>
          <a:bodyPr wrap="none" lIns="0" tIns="0" rIns="0" bIns="0" rtlCol="0" anchor="t"/>
          <a:lstStyle/>
          <a:p>
            <a:pPr marL="0" indent="0" algn="ctr">
              <a:lnSpc>
                <a:spcPts val="2350"/>
              </a:lnSpc>
              <a:buNone/>
            </a:pPr>
            <a:r>
              <a:rPr lang="en-US" sz="2350" dirty="0">
                <a:solidFill>
                  <a:srgbClr val="CFD0D8"/>
                </a:solidFill>
                <a:latin typeface="Roboto" pitchFamily="34" charset="0"/>
                <a:ea typeface="Roboto" pitchFamily="34" charset="-122"/>
                <a:cs typeface="Roboto" pitchFamily="34" charset="-120"/>
              </a:rPr>
              <a:t>1</a:t>
            </a:r>
            <a:endParaRPr lang="en-US" sz="2350" dirty="0"/>
          </a:p>
        </p:txBody>
      </p:sp>
      <p:sp>
        <p:nvSpPr>
          <p:cNvPr id="6" name="Text 3"/>
          <p:cNvSpPr/>
          <p:nvPr/>
        </p:nvSpPr>
        <p:spPr>
          <a:xfrm>
            <a:off x="6852999" y="2578656"/>
            <a:ext cx="2531269" cy="316349"/>
          </a:xfrm>
          <a:prstGeom prst="rect">
            <a:avLst/>
          </a:prstGeom>
          <a:noFill/>
          <a:ln/>
        </p:spPr>
        <p:txBody>
          <a:bodyPr wrap="none" lIns="0" tIns="0" rIns="0" bIns="0" rtlCol="0" anchor="t"/>
          <a:lstStyle/>
          <a:p>
            <a:pPr marL="0" indent="0">
              <a:lnSpc>
                <a:spcPts val="2450"/>
              </a:lnSpc>
              <a:buNone/>
            </a:pPr>
            <a:r>
              <a:rPr lang="en-US" sz="1950" dirty="0">
                <a:solidFill>
                  <a:srgbClr val="CFD0D8"/>
                </a:solidFill>
                <a:latin typeface="Roboto" pitchFamily="34" charset="0"/>
                <a:ea typeface="Roboto" pitchFamily="34" charset="-122"/>
                <a:cs typeface="Roboto" pitchFamily="34" charset="-120"/>
              </a:rPr>
              <a:t>Intuitive Navigation</a:t>
            </a:r>
            <a:endParaRPr lang="en-US" sz="1950" dirty="0"/>
          </a:p>
        </p:txBody>
      </p:sp>
      <p:sp>
        <p:nvSpPr>
          <p:cNvPr id="7" name="Text 4"/>
          <p:cNvSpPr/>
          <p:nvPr/>
        </p:nvSpPr>
        <p:spPr>
          <a:xfrm>
            <a:off x="6852999" y="3016448"/>
            <a:ext cx="3104198" cy="1619845"/>
          </a:xfrm>
          <a:prstGeom prst="rect">
            <a:avLst/>
          </a:prstGeom>
          <a:noFill/>
          <a:ln/>
        </p:spPr>
        <p:txBody>
          <a:bodyPr wrap="square" lIns="0" tIns="0" rIns="0" bIns="0" rtlCol="0" anchor="t"/>
          <a:lstStyle/>
          <a:p>
            <a:pPr marL="0" indent="0">
              <a:lnSpc>
                <a:spcPts val="2550"/>
              </a:lnSpc>
              <a:buNone/>
            </a:pPr>
            <a:r>
              <a:rPr lang="en-US" sz="1550" dirty="0">
                <a:solidFill>
                  <a:srgbClr val="CFD0D8"/>
                </a:solidFill>
                <a:latin typeface="Roboto" pitchFamily="34" charset="0"/>
                <a:ea typeface="Roboto" pitchFamily="34" charset="-122"/>
                <a:cs typeface="Roboto" pitchFamily="34" charset="-120"/>
              </a:rPr>
              <a:t>A simple and intuitive navigation menu allows users to easily access different sections of the website, including the home page, fruit library, FAQ, and chatbot.</a:t>
            </a:r>
            <a:endParaRPr lang="en-US" sz="1550" dirty="0"/>
          </a:p>
        </p:txBody>
      </p:sp>
      <p:sp>
        <p:nvSpPr>
          <p:cNvPr id="8" name="Shape 5"/>
          <p:cNvSpPr/>
          <p:nvPr/>
        </p:nvSpPr>
        <p:spPr>
          <a:xfrm>
            <a:off x="10159603" y="2578656"/>
            <a:ext cx="455533" cy="455533"/>
          </a:xfrm>
          <a:prstGeom prst="roundRect">
            <a:avLst>
              <a:gd name="adj" fmla="val 18671"/>
            </a:avLst>
          </a:prstGeom>
          <a:solidFill>
            <a:srgbClr val="182567"/>
          </a:solidFill>
          <a:ln w="7620">
            <a:solidFill>
              <a:srgbClr val="313E80"/>
            </a:solidFill>
            <a:prstDash val="solid"/>
          </a:ln>
        </p:spPr>
      </p:sp>
      <p:sp>
        <p:nvSpPr>
          <p:cNvPr id="9" name="Text 6"/>
          <p:cNvSpPr/>
          <p:nvPr/>
        </p:nvSpPr>
        <p:spPr>
          <a:xfrm>
            <a:off x="10301049" y="2654498"/>
            <a:ext cx="172641" cy="303728"/>
          </a:xfrm>
          <a:prstGeom prst="rect">
            <a:avLst/>
          </a:prstGeom>
          <a:noFill/>
          <a:ln/>
        </p:spPr>
        <p:txBody>
          <a:bodyPr wrap="none" lIns="0" tIns="0" rIns="0" bIns="0" rtlCol="0" anchor="t"/>
          <a:lstStyle/>
          <a:p>
            <a:pPr marL="0" indent="0" algn="ctr">
              <a:lnSpc>
                <a:spcPts val="2350"/>
              </a:lnSpc>
              <a:buNone/>
            </a:pPr>
            <a:r>
              <a:rPr lang="en-US" sz="2350" dirty="0">
                <a:solidFill>
                  <a:srgbClr val="CFD0D8"/>
                </a:solidFill>
                <a:latin typeface="Roboto" pitchFamily="34" charset="0"/>
                <a:ea typeface="Roboto" pitchFamily="34" charset="-122"/>
                <a:cs typeface="Roboto" pitchFamily="34" charset="-120"/>
              </a:rPr>
              <a:t>2</a:t>
            </a:r>
            <a:endParaRPr lang="en-US" sz="2350" dirty="0"/>
          </a:p>
        </p:txBody>
      </p:sp>
      <p:sp>
        <p:nvSpPr>
          <p:cNvPr id="10" name="Text 7"/>
          <p:cNvSpPr/>
          <p:nvPr/>
        </p:nvSpPr>
        <p:spPr>
          <a:xfrm>
            <a:off x="10817543" y="2578656"/>
            <a:ext cx="2531269" cy="316349"/>
          </a:xfrm>
          <a:prstGeom prst="rect">
            <a:avLst/>
          </a:prstGeom>
          <a:noFill/>
          <a:ln/>
        </p:spPr>
        <p:txBody>
          <a:bodyPr wrap="none" lIns="0" tIns="0" rIns="0" bIns="0" rtlCol="0" anchor="t"/>
          <a:lstStyle/>
          <a:p>
            <a:pPr marL="0" indent="0">
              <a:lnSpc>
                <a:spcPts val="2450"/>
              </a:lnSpc>
              <a:buNone/>
            </a:pPr>
            <a:r>
              <a:rPr lang="en-US" sz="1950" dirty="0">
                <a:solidFill>
                  <a:srgbClr val="CFD0D8"/>
                </a:solidFill>
                <a:latin typeface="Roboto" pitchFamily="34" charset="0"/>
                <a:ea typeface="Roboto" pitchFamily="34" charset="-122"/>
                <a:cs typeface="Roboto" pitchFamily="34" charset="-120"/>
              </a:rPr>
              <a:t>Search Functionality</a:t>
            </a:r>
            <a:endParaRPr lang="en-US" sz="1950" dirty="0"/>
          </a:p>
        </p:txBody>
      </p:sp>
      <p:sp>
        <p:nvSpPr>
          <p:cNvPr id="11" name="Text 8"/>
          <p:cNvSpPr/>
          <p:nvPr/>
        </p:nvSpPr>
        <p:spPr>
          <a:xfrm>
            <a:off x="10817543" y="3016448"/>
            <a:ext cx="3104198" cy="1295876"/>
          </a:xfrm>
          <a:prstGeom prst="rect">
            <a:avLst/>
          </a:prstGeom>
          <a:noFill/>
          <a:ln/>
        </p:spPr>
        <p:txBody>
          <a:bodyPr wrap="square" lIns="0" tIns="0" rIns="0" bIns="0" rtlCol="0" anchor="t"/>
          <a:lstStyle/>
          <a:p>
            <a:pPr marL="0" indent="0">
              <a:lnSpc>
                <a:spcPts val="2550"/>
              </a:lnSpc>
              <a:buNone/>
            </a:pPr>
            <a:r>
              <a:rPr lang="en-US" sz="1550" dirty="0">
                <a:solidFill>
                  <a:srgbClr val="CFD0D8"/>
                </a:solidFill>
                <a:latin typeface="Roboto" pitchFamily="34" charset="0"/>
                <a:ea typeface="Roboto" pitchFamily="34" charset="-122"/>
                <a:cs typeface="Roboto" pitchFamily="34" charset="-120"/>
              </a:rPr>
              <a:t>A powerful search bar enables users to quickly find information on specific fruits, health topics, or recipes.</a:t>
            </a:r>
            <a:endParaRPr lang="en-US" sz="1550" dirty="0"/>
          </a:p>
        </p:txBody>
      </p:sp>
      <p:sp>
        <p:nvSpPr>
          <p:cNvPr id="12" name="Shape 9"/>
          <p:cNvSpPr/>
          <p:nvPr/>
        </p:nvSpPr>
        <p:spPr>
          <a:xfrm>
            <a:off x="6195060" y="5066467"/>
            <a:ext cx="455533" cy="455533"/>
          </a:xfrm>
          <a:prstGeom prst="roundRect">
            <a:avLst>
              <a:gd name="adj" fmla="val 18671"/>
            </a:avLst>
          </a:prstGeom>
          <a:solidFill>
            <a:srgbClr val="182567"/>
          </a:solidFill>
          <a:ln w="7620">
            <a:solidFill>
              <a:srgbClr val="313E80"/>
            </a:solidFill>
            <a:prstDash val="solid"/>
          </a:ln>
        </p:spPr>
      </p:sp>
      <p:sp>
        <p:nvSpPr>
          <p:cNvPr id="13" name="Text 10"/>
          <p:cNvSpPr/>
          <p:nvPr/>
        </p:nvSpPr>
        <p:spPr>
          <a:xfrm>
            <a:off x="6336506" y="5142309"/>
            <a:ext cx="172641" cy="303728"/>
          </a:xfrm>
          <a:prstGeom prst="rect">
            <a:avLst/>
          </a:prstGeom>
          <a:noFill/>
          <a:ln/>
        </p:spPr>
        <p:txBody>
          <a:bodyPr wrap="none" lIns="0" tIns="0" rIns="0" bIns="0" rtlCol="0" anchor="t"/>
          <a:lstStyle/>
          <a:p>
            <a:pPr marL="0" indent="0" algn="ctr">
              <a:lnSpc>
                <a:spcPts val="2350"/>
              </a:lnSpc>
              <a:buNone/>
            </a:pPr>
            <a:r>
              <a:rPr lang="en-US" sz="2350" dirty="0">
                <a:solidFill>
                  <a:srgbClr val="CFD0D8"/>
                </a:solidFill>
                <a:latin typeface="Roboto" pitchFamily="34" charset="0"/>
                <a:ea typeface="Roboto" pitchFamily="34" charset="-122"/>
                <a:cs typeface="Roboto" pitchFamily="34" charset="-120"/>
              </a:rPr>
              <a:t>3</a:t>
            </a:r>
            <a:endParaRPr lang="en-US" sz="2350" dirty="0"/>
          </a:p>
        </p:txBody>
      </p:sp>
      <p:sp>
        <p:nvSpPr>
          <p:cNvPr id="14" name="Text 11"/>
          <p:cNvSpPr/>
          <p:nvPr/>
        </p:nvSpPr>
        <p:spPr>
          <a:xfrm>
            <a:off x="6852999" y="5066467"/>
            <a:ext cx="2580918" cy="316349"/>
          </a:xfrm>
          <a:prstGeom prst="rect">
            <a:avLst/>
          </a:prstGeom>
          <a:noFill/>
          <a:ln/>
        </p:spPr>
        <p:txBody>
          <a:bodyPr wrap="none" lIns="0" tIns="0" rIns="0" bIns="0" rtlCol="0" anchor="t"/>
          <a:lstStyle/>
          <a:p>
            <a:pPr marL="0" indent="0">
              <a:lnSpc>
                <a:spcPts val="2450"/>
              </a:lnSpc>
              <a:buNone/>
            </a:pPr>
            <a:r>
              <a:rPr lang="en-US" sz="1950" dirty="0">
                <a:solidFill>
                  <a:srgbClr val="CFD0D8"/>
                </a:solidFill>
                <a:latin typeface="Roboto" pitchFamily="34" charset="0"/>
                <a:ea typeface="Roboto" pitchFamily="34" charset="-122"/>
                <a:cs typeface="Roboto" pitchFamily="34" charset="-120"/>
              </a:rPr>
              <a:t>User-Friendly Interface</a:t>
            </a:r>
            <a:endParaRPr lang="en-US" sz="1950" dirty="0"/>
          </a:p>
        </p:txBody>
      </p:sp>
      <p:sp>
        <p:nvSpPr>
          <p:cNvPr id="15" name="Text 12"/>
          <p:cNvSpPr/>
          <p:nvPr/>
        </p:nvSpPr>
        <p:spPr>
          <a:xfrm>
            <a:off x="6852999" y="5504259"/>
            <a:ext cx="3104198" cy="1943814"/>
          </a:xfrm>
          <a:prstGeom prst="rect">
            <a:avLst/>
          </a:prstGeom>
          <a:noFill/>
          <a:ln/>
        </p:spPr>
        <p:txBody>
          <a:bodyPr wrap="square" lIns="0" tIns="0" rIns="0" bIns="0" rtlCol="0" anchor="t"/>
          <a:lstStyle/>
          <a:p>
            <a:pPr marL="0" indent="0">
              <a:lnSpc>
                <a:spcPts val="2550"/>
              </a:lnSpc>
              <a:buNone/>
            </a:pPr>
            <a:r>
              <a:rPr lang="en-US" sz="1550" dirty="0">
                <a:solidFill>
                  <a:srgbClr val="CFD0D8"/>
                </a:solidFill>
                <a:latin typeface="Roboto" pitchFamily="34" charset="0"/>
                <a:ea typeface="Roboto" pitchFamily="34" charset="-122"/>
                <a:cs typeface="Roboto" pitchFamily="34" charset="-120"/>
              </a:rPr>
              <a:t>The website is designed with a user-friendly interface, ensuring that all users, regardless of their technical expertise, can navigate and find the information they need.</a:t>
            </a:r>
            <a:endParaRPr lang="en-US" sz="1550" dirty="0"/>
          </a:p>
        </p:txBody>
      </p:sp>
      <p:sp>
        <p:nvSpPr>
          <p:cNvPr id="16" name="Shape 13"/>
          <p:cNvSpPr/>
          <p:nvPr/>
        </p:nvSpPr>
        <p:spPr>
          <a:xfrm>
            <a:off x="10159603" y="5066467"/>
            <a:ext cx="455533" cy="455533"/>
          </a:xfrm>
          <a:prstGeom prst="roundRect">
            <a:avLst>
              <a:gd name="adj" fmla="val 18671"/>
            </a:avLst>
          </a:prstGeom>
          <a:solidFill>
            <a:srgbClr val="182567"/>
          </a:solidFill>
          <a:ln w="7620">
            <a:solidFill>
              <a:srgbClr val="313E80"/>
            </a:solidFill>
            <a:prstDash val="solid"/>
          </a:ln>
        </p:spPr>
      </p:sp>
      <p:sp>
        <p:nvSpPr>
          <p:cNvPr id="17" name="Text 14"/>
          <p:cNvSpPr/>
          <p:nvPr/>
        </p:nvSpPr>
        <p:spPr>
          <a:xfrm>
            <a:off x="10301049" y="5142309"/>
            <a:ext cx="172641" cy="303728"/>
          </a:xfrm>
          <a:prstGeom prst="rect">
            <a:avLst/>
          </a:prstGeom>
          <a:noFill/>
          <a:ln/>
        </p:spPr>
        <p:txBody>
          <a:bodyPr wrap="none" lIns="0" tIns="0" rIns="0" bIns="0" rtlCol="0" anchor="t"/>
          <a:lstStyle/>
          <a:p>
            <a:pPr marL="0" indent="0" algn="ctr">
              <a:lnSpc>
                <a:spcPts val="2350"/>
              </a:lnSpc>
              <a:buNone/>
            </a:pPr>
            <a:r>
              <a:rPr lang="en-US" sz="2350" dirty="0">
                <a:solidFill>
                  <a:srgbClr val="CFD0D8"/>
                </a:solidFill>
                <a:latin typeface="Roboto" pitchFamily="34" charset="0"/>
                <a:ea typeface="Roboto" pitchFamily="34" charset="-122"/>
                <a:cs typeface="Roboto" pitchFamily="34" charset="-120"/>
              </a:rPr>
              <a:t>4</a:t>
            </a:r>
            <a:endParaRPr lang="en-US" sz="2350" dirty="0"/>
          </a:p>
        </p:txBody>
      </p:sp>
      <p:sp>
        <p:nvSpPr>
          <p:cNvPr id="18" name="Text 15"/>
          <p:cNvSpPr/>
          <p:nvPr/>
        </p:nvSpPr>
        <p:spPr>
          <a:xfrm>
            <a:off x="10817543" y="5066467"/>
            <a:ext cx="2531269" cy="316349"/>
          </a:xfrm>
          <a:prstGeom prst="rect">
            <a:avLst/>
          </a:prstGeom>
          <a:noFill/>
          <a:ln/>
        </p:spPr>
        <p:txBody>
          <a:bodyPr wrap="none" lIns="0" tIns="0" rIns="0" bIns="0" rtlCol="0" anchor="t"/>
          <a:lstStyle/>
          <a:p>
            <a:pPr marL="0" indent="0">
              <a:lnSpc>
                <a:spcPts val="2450"/>
              </a:lnSpc>
              <a:buNone/>
            </a:pPr>
            <a:r>
              <a:rPr lang="en-US" sz="1950" dirty="0">
                <a:solidFill>
                  <a:srgbClr val="CFD0D8"/>
                </a:solidFill>
                <a:latin typeface="Roboto" pitchFamily="34" charset="0"/>
                <a:ea typeface="Roboto" pitchFamily="34" charset="-122"/>
                <a:cs typeface="Roboto" pitchFamily="34" charset="-120"/>
              </a:rPr>
              <a:t>Responsive Design</a:t>
            </a:r>
            <a:endParaRPr lang="en-US" sz="1950" dirty="0"/>
          </a:p>
        </p:txBody>
      </p:sp>
      <p:sp>
        <p:nvSpPr>
          <p:cNvPr id="19" name="Text 16"/>
          <p:cNvSpPr/>
          <p:nvPr/>
        </p:nvSpPr>
        <p:spPr>
          <a:xfrm>
            <a:off x="10817543" y="5504259"/>
            <a:ext cx="3104198" cy="1295876"/>
          </a:xfrm>
          <a:prstGeom prst="rect">
            <a:avLst/>
          </a:prstGeom>
          <a:noFill/>
          <a:ln/>
        </p:spPr>
        <p:txBody>
          <a:bodyPr wrap="square" lIns="0" tIns="0" rIns="0" bIns="0" rtlCol="0" anchor="t"/>
          <a:lstStyle/>
          <a:p>
            <a:pPr marL="0" indent="0">
              <a:lnSpc>
                <a:spcPts val="2550"/>
              </a:lnSpc>
              <a:buNone/>
            </a:pPr>
            <a:r>
              <a:rPr lang="en-US" sz="1550" dirty="0">
                <a:solidFill>
                  <a:srgbClr val="CFD0D8"/>
                </a:solidFill>
                <a:latin typeface="Roboto" pitchFamily="34" charset="0"/>
                <a:ea typeface="Roboto" pitchFamily="34" charset="-122"/>
                <a:cs typeface="Roboto" pitchFamily="34" charset="-120"/>
              </a:rPr>
              <a:t>Fruit.AI is optimized for various devices, providing a seamless experience across desktops, laptops, tablets, and smartphones.</a:t>
            </a:r>
            <a:endParaRPr lang="en-US" sz="1550" dirty="0"/>
          </a:p>
        </p:txBody>
      </p:sp>
      <p:sp>
        <p:nvSpPr>
          <p:cNvPr id="20" name="Rectangle 19">
            <a:extLst>
              <a:ext uri="{FF2B5EF4-FFF2-40B4-BE49-F238E27FC236}">
                <a16:creationId xmlns:a16="http://schemas.microsoft.com/office/drawing/2014/main" id="{6E481F4B-7C4B-7015-DE0E-CC7D10EEA982}"/>
              </a:ext>
            </a:extLst>
          </p:cNvPr>
          <p:cNvSpPr/>
          <p:nvPr/>
        </p:nvSpPr>
        <p:spPr>
          <a:xfrm>
            <a:off x="12465935" y="7407798"/>
            <a:ext cx="2048719" cy="706056"/>
          </a:xfrm>
          <a:prstGeom prst="rect">
            <a:avLst/>
          </a:prstGeom>
          <a:solidFill>
            <a:srgbClr val="000022"/>
          </a:solidFill>
          <a:ln>
            <a:solidFill>
              <a:srgbClr val="0000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15433"/>
          </a:xfrm>
          <a:prstGeom prst="rect">
            <a:avLst/>
          </a:prstGeom>
        </p:spPr>
      </p:pic>
      <p:sp>
        <p:nvSpPr>
          <p:cNvPr id="3" name="Text 0"/>
          <p:cNvSpPr/>
          <p:nvPr/>
        </p:nvSpPr>
        <p:spPr>
          <a:xfrm>
            <a:off x="704255" y="3098363"/>
            <a:ext cx="11986974" cy="628769"/>
          </a:xfrm>
          <a:prstGeom prst="rect">
            <a:avLst/>
          </a:prstGeom>
          <a:noFill/>
          <a:ln/>
        </p:spPr>
        <p:txBody>
          <a:bodyPr wrap="none" lIns="0" tIns="0" rIns="0" bIns="0" rtlCol="0" anchor="t"/>
          <a:lstStyle/>
          <a:p>
            <a:pPr marL="0" indent="0">
              <a:lnSpc>
                <a:spcPts val="4950"/>
              </a:lnSpc>
              <a:buNone/>
            </a:pPr>
            <a:r>
              <a:rPr lang="en-US" sz="3950" dirty="0">
                <a:solidFill>
                  <a:srgbClr val="FFFFFF"/>
                </a:solidFill>
                <a:latin typeface="Roboto" pitchFamily="34" charset="0"/>
                <a:ea typeface="Roboto" pitchFamily="34" charset="-122"/>
                <a:cs typeface="Roboto" pitchFamily="34" charset="-120"/>
              </a:rPr>
              <a:t>FAQ Page: Answering Questions about Healthy Foods</a:t>
            </a:r>
            <a:endParaRPr lang="en-US" sz="3950" dirty="0"/>
          </a:p>
        </p:txBody>
      </p:sp>
      <p:sp>
        <p:nvSpPr>
          <p:cNvPr id="4" name="Shape 1"/>
          <p:cNvSpPr/>
          <p:nvPr/>
        </p:nvSpPr>
        <p:spPr>
          <a:xfrm>
            <a:off x="704255" y="4028956"/>
            <a:ext cx="13221891" cy="3617595"/>
          </a:xfrm>
          <a:prstGeom prst="roundRect">
            <a:avLst>
              <a:gd name="adj" fmla="val 2336"/>
            </a:avLst>
          </a:prstGeom>
          <a:noFill/>
          <a:ln w="7620">
            <a:solidFill>
              <a:srgbClr val="FFFFFF">
                <a:alpha val="24000"/>
              </a:srgbClr>
            </a:solidFill>
            <a:prstDash val="solid"/>
          </a:ln>
        </p:spPr>
      </p:sp>
      <p:sp>
        <p:nvSpPr>
          <p:cNvPr id="5" name="Shape 2"/>
          <p:cNvSpPr/>
          <p:nvPr/>
        </p:nvSpPr>
        <p:spPr>
          <a:xfrm>
            <a:off x="711875" y="4036576"/>
            <a:ext cx="13206651" cy="900589"/>
          </a:xfrm>
          <a:prstGeom prst="rect">
            <a:avLst/>
          </a:prstGeom>
          <a:solidFill>
            <a:srgbClr val="FFFFFF">
              <a:alpha val="4000"/>
            </a:srgbClr>
          </a:solidFill>
          <a:ln/>
        </p:spPr>
      </p:sp>
      <p:sp>
        <p:nvSpPr>
          <p:cNvPr id="6" name="Text 3"/>
          <p:cNvSpPr/>
          <p:nvPr/>
        </p:nvSpPr>
        <p:spPr>
          <a:xfrm>
            <a:off x="913090" y="4164925"/>
            <a:ext cx="6197084" cy="321945"/>
          </a:xfrm>
          <a:prstGeom prst="rect">
            <a:avLst/>
          </a:prstGeom>
          <a:noFill/>
          <a:ln/>
        </p:spPr>
        <p:txBody>
          <a:bodyPr wrap="none" lIns="0" tIns="0" rIns="0" bIns="0" rtlCol="0" anchor="t"/>
          <a:lstStyle/>
          <a:p>
            <a:pPr marL="0" indent="0">
              <a:lnSpc>
                <a:spcPts val="2500"/>
              </a:lnSpc>
              <a:buNone/>
            </a:pPr>
            <a:r>
              <a:rPr lang="en-US" sz="1550" dirty="0">
                <a:solidFill>
                  <a:srgbClr val="CFD0D8"/>
                </a:solidFill>
                <a:latin typeface="Roboto" pitchFamily="34" charset="0"/>
                <a:ea typeface="Roboto" pitchFamily="34" charset="-122"/>
                <a:cs typeface="Roboto" pitchFamily="34" charset="-120"/>
              </a:rPr>
              <a:t>What fruits are best for weight loss?</a:t>
            </a:r>
            <a:endParaRPr lang="en-US" sz="1550" dirty="0"/>
          </a:p>
        </p:txBody>
      </p:sp>
      <p:sp>
        <p:nvSpPr>
          <p:cNvPr id="7" name="Text 4"/>
          <p:cNvSpPr/>
          <p:nvPr/>
        </p:nvSpPr>
        <p:spPr>
          <a:xfrm>
            <a:off x="7520226" y="4164925"/>
            <a:ext cx="6197084" cy="643890"/>
          </a:xfrm>
          <a:prstGeom prst="rect">
            <a:avLst/>
          </a:prstGeom>
          <a:noFill/>
          <a:ln/>
        </p:spPr>
        <p:txBody>
          <a:bodyPr wrap="square" lIns="0" tIns="0" rIns="0" bIns="0" rtlCol="0" anchor="t"/>
          <a:lstStyle/>
          <a:p>
            <a:pPr marL="0" indent="0">
              <a:lnSpc>
                <a:spcPts val="2500"/>
              </a:lnSpc>
              <a:buNone/>
            </a:pPr>
            <a:r>
              <a:rPr lang="en-US" sz="1550" dirty="0">
                <a:solidFill>
                  <a:srgbClr val="CFD0D8"/>
                </a:solidFill>
                <a:latin typeface="Roboto" pitchFamily="34" charset="0"/>
                <a:ea typeface="Roboto" pitchFamily="34" charset="-122"/>
                <a:cs typeface="Roboto" pitchFamily="34" charset="-120"/>
              </a:rPr>
              <a:t>Fruits rich in fiber, like berries and apples, can help with weight management.</a:t>
            </a:r>
            <a:endParaRPr lang="en-US" sz="1550" dirty="0"/>
          </a:p>
        </p:txBody>
      </p:sp>
      <p:sp>
        <p:nvSpPr>
          <p:cNvPr id="8" name="Shape 5"/>
          <p:cNvSpPr/>
          <p:nvPr/>
        </p:nvSpPr>
        <p:spPr>
          <a:xfrm>
            <a:off x="711875" y="4937165"/>
            <a:ext cx="13206651" cy="900589"/>
          </a:xfrm>
          <a:prstGeom prst="rect">
            <a:avLst/>
          </a:prstGeom>
          <a:solidFill>
            <a:srgbClr val="000000">
              <a:alpha val="4000"/>
            </a:srgbClr>
          </a:solidFill>
          <a:ln/>
        </p:spPr>
      </p:sp>
      <p:sp>
        <p:nvSpPr>
          <p:cNvPr id="9" name="Text 6"/>
          <p:cNvSpPr/>
          <p:nvPr/>
        </p:nvSpPr>
        <p:spPr>
          <a:xfrm>
            <a:off x="913090" y="5065514"/>
            <a:ext cx="6197084" cy="321945"/>
          </a:xfrm>
          <a:prstGeom prst="rect">
            <a:avLst/>
          </a:prstGeom>
          <a:noFill/>
          <a:ln/>
        </p:spPr>
        <p:txBody>
          <a:bodyPr wrap="none" lIns="0" tIns="0" rIns="0" bIns="0" rtlCol="0" anchor="t"/>
          <a:lstStyle/>
          <a:p>
            <a:pPr marL="0" indent="0">
              <a:lnSpc>
                <a:spcPts val="2500"/>
              </a:lnSpc>
              <a:buNone/>
            </a:pPr>
            <a:r>
              <a:rPr lang="en-US" sz="1550" dirty="0">
                <a:solidFill>
                  <a:srgbClr val="CFD0D8"/>
                </a:solidFill>
                <a:latin typeface="Roboto" pitchFamily="34" charset="0"/>
                <a:ea typeface="Roboto" pitchFamily="34" charset="-122"/>
                <a:cs typeface="Roboto" pitchFamily="34" charset="-120"/>
              </a:rPr>
              <a:t>Can I eat fruits every day?</a:t>
            </a:r>
            <a:endParaRPr lang="en-US" sz="1550" dirty="0"/>
          </a:p>
        </p:txBody>
      </p:sp>
      <p:sp>
        <p:nvSpPr>
          <p:cNvPr id="10" name="Text 7"/>
          <p:cNvSpPr/>
          <p:nvPr/>
        </p:nvSpPr>
        <p:spPr>
          <a:xfrm>
            <a:off x="7520226" y="5065514"/>
            <a:ext cx="6197084" cy="643890"/>
          </a:xfrm>
          <a:prstGeom prst="rect">
            <a:avLst/>
          </a:prstGeom>
          <a:noFill/>
          <a:ln/>
        </p:spPr>
        <p:txBody>
          <a:bodyPr wrap="square" lIns="0" tIns="0" rIns="0" bIns="0" rtlCol="0" anchor="t"/>
          <a:lstStyle/>
          <a:p>
            <a:pPr marL="0" indent="0">
              <a:lnSpc>
                <a:spcPts val="2500"/>
              </a:lnSpc>
              <a:buNone/>
            </a:pPr>
            <a:r>
              <a:rPr lang="en-US" sz="1550" dirty="0">
                <a:solidFill>
                  <a:srgbClr val="CFD0D8"/>
                </a:solidFill>
                <a:latin typeface="Roboto" pitchFamily="34" charset="0"/>
                <a:ea typeface="Roboto" pitchFamily="34" charset="-122"/>
                <a:cs typeface="Roboto" pitchFamily="34" charset="-120"/>
              </a:rPr>
              <a:t>Absolutely! Fruits provide essential vitamins and minerals, making them a healthy daily addition.</a:t>
            </a:r>
            <a:endParaRPr lang="en-US" sz="1550" dirty="0"/>
          </a:p>
        </p:txBody>
      </p:sp>
      <p:sp>
        <p:nvSpPr>
          <p:cNvPr id="11" name="Shape 8"/>
          <p:cNvSpPr/>
          <p:nvPr/>
        </p:nvSpPr>
        <p:spPr>
          <a:xfrm>
            <a:off x="711875" y="5837753"/>
            <a:ext cx="13206651" cy="900589"/>
          </a:xfrm>
          <a:prstGeom prst="rect">
            <a:avLst/>
          </a:prstGeom>
          <a:solidFill>
            <a:srgbClr val="FFFFFF">
              <a:alpha val="4000"/>
            </a:srgbClr>
          </a:solidFill>
          <a:ln/>
        </p:spPr>
      </p:sp>
      <p:sp>
        <p:nvSpPr>
          <p:cNvPr id="12" name="Text 9"/>
          <p:cNvSpPr/>
          <p:nvPr/>
        </p:nvSpPr>
        <p:spPr>
          <a:xfrm>
            <a:off x="913090" y="5966103"/>
            <a:ext cx="6197084" cy="321945"/>
          </a:xfrm>
          <a:prstGeom prst="rect">
            <a:avLst/>
          </a:prstGeom>
          <a:noFill/>
          <a:ln/>
        </p:spPr>
        <p:txBody>
          <a:bodyPr wrap="none" lIns="0" tIns="0" rIns="0" bIns="0" rtlCol="0" anchor="t"/>
          <a:lstStyle/>
          <a:p>
            <a:pPr marL="0" indent="0">
              <a:lnSpc>
                <a:spcPts val="2500"/>
              </a:lnSpc>
              <a:buNone/>
            </a:pPr>
            <a:r>
              <a:rPr lang="en-US" sz="1550" dirty="0">
                <a:solidFill>
                  <a:srgbClr val="CFD0D8"/>
                </a:solidFill>
                <a:latin typeface="Roboto" pitchFamily="34" charset="0"/>
                <a:ea typeface="Roboto" pitchFamily="34" charset="-122"/>
                <a:cs typeface="Roboto" pitchFamily="34" charset="-120"/>
              </a:rPr>
              <a:t>What are the benefits of eating fruits?</a:t>
            </a:r>
            <a:endParaRPr lang="en-US" sz="1550" dirty="0"/>
          </a:p>
        </p:txBody>
      </p:sp>
      <p:sp>
        <p:nvSpPr>
          <p:cNvPr id="13" name="Text 10"/>
          <p:cNvSpPr/>
          <p:nvPr/>
        </p:nvSpPr>
        <p:spPr>
          <a:xfrm>
            <a:off x="7520226" y="5966103"/>
            <a:ext cx="6197084" cy="643890"/>
          </a:xfrm>
          <a:prstGeom prst="rect">
            <a:avLst/>
          </a:prstGeom>
          <a:noFill/>
          <a:ln/>
        </p:spPr>
        <p:txBody>
          <a:bodyPr wrap="square" lIns="0" tIns="0" rIns="0" bIns="0" rtlCol="0" anchor="t"/>
          <a:lstStyle/>
          <a:p>
            <a:pPr marL="0" indent="0">
              <a:lnSpc>
                <a:spcPts val="2500"/>
              </a:lnSpc>
              <a:buNone/>
            </a:pPr>
            <a:r>
              <a:rPr lang="en-US" sz="1550" dirty="0">
                <a:solidFill>
                  <a:srgbClr val="CFD0D8"/>
                </a:solidFill>
                <a:latin typeface="Roboto" pitchFamily="34" charset="0"/>
                <a:ea typeface="Roboto" pitchFamily="34" charset="-122"/>
                <a:cs typeface="Roboto" pitchFamily="34" charset="-120"/>
              </a:rPr>
              <a:t>Fruits are packed with antioxidants, fiber, and vitamins, promoting overall health and well-being.</a:t>
            </a:r>
            <a:endParaRPr lang="en-US" sz="1550" dirty="0"/>
          </a:p>
        </p:txBody>
      </p:sp>
      <p:sp>
        <p:nvSpPr>
          <p:cNvPr id="14" name="Shape 11"/>
          <p:cNvSpPr/>
          <p:nvPr/>
        </p:nvSpPr>
        <p:spPr>
          <a:xfrm>
            <a:off x="711875" y="6738342"/>
            <a:ext cx="13206651" cy="900589"/>
          </a:xfrm>
          <a:prstGeom prst="rect">
            <a:avLst/>
          </a:prstGeom>
          <a:solidFill>
            <a:srgbClr val="000000">
              <a:alpha val="4000"/>
            </a:srgbClr>
          </a:solidFill>
          <a:ln/>
        </p:spPr>
      </p:sp>
      <p:sp>
        <p:nvSpPr>
          <p:cNvPr id="15" name="Text 12"/>
          <p:cNvSpPr/>
          <p:nvPr/>
        </p:nvSpPr>
        <p:spPr>
          <a:xfrm>
            <a:off x="913090" y="6866692"/>
            <a:ext cx="6197084" cy="321945"/>
          </a:xfrm>
          <a:prstGeom prst="rect">
            <a:avLst/>
          </a:prstGeom>
          <a:noFill/>
          <a:ln/>
        </p:spPr>
        <p:txBody>
          <a:bodyPr wrap="none" lIns="0" tIns="0" rIns="0" bIns="0" rtlCol="0" anchor="t"/>
          <a:lstStyle/>
          <a:p>
            <a:pPr marL="0" indent="0">
              <a:lnSpc>
                <a:spcPts val="2500"/>
              </a:lnSpc>
              <a:buNone/>
            </a:pPr>
            <a:r>
              <a:rPr lang="en-US" sz="1550" dirty="0">
                <a:solidFill>
                  <a:srgbClr val="CFD0D8"/>
                </a:solidFill>
                <a:latin typeface="Roboto" pitchFamily="34" charset="0"/>
                <a:ea typeface="Roboto" pitchFamily="34" charset="-122"/>
                <a:cs typeface="Roboto" pitchFamily="34" charset="-120"/>
              </a:rPr>
              <a:t>How do I incorporate more fruits into my diet?</a:t>
            </a:r>
            <a:endParaRPr lang="en-US" sz="1550" dirty="0"/>
          </a:p>
        </p:txBody>
      </p:sp>
      <p:sp>
        <p:nvSpPr>
          <p:cNvPr id="16" name="Text 13"/>
          <p:cNvSpPr/>
          <p:nvPr/>
        </p:nvSpPr>
        <p:spPr>
          <a:xfrm>
            <a:off x="7520226" y="6866692"/>
            <a:ext cx="6197084" cy="643890"/>
          </a:xfrm>
          <a:prstGeom prst="rect">
            <a:avLst/>
          </a:prstGeom>
          <a:noFill/>
          <a:ln/>
        </p:spPr>
        <p:txBody>
          <a:bodyPr wrap="square" lIns="0" tIns="0" rIns="0" bIns="0" rtlCol="0" anchor="t"/>
          <a:lstStyle/>
          <a:p>
            <a:pPr marL="0" indent="0">
              <a:lnSpc>
                <a:spcPts val="2500"/>
              </a:lnSpc>
              <a:buNone/>
            </a:pPr>
            <a:r>
              <a:rPr lang="en-US" sz="1550" dirty="0">
                <a:solidFill>
                  <a:srgbClr val="CFD0D8"/>
                </a:solidFill>
                <a:latin typeface="Roboto" pitchFamily="34" charset="0"/>
                <a:ea typeface="Roboto" pitchFamily="34" charset="-122"/>
                <a:cs typeface="Roboto" pitchFamily="34" charset="-120"/>
              </a:rPr>
              <a:t>Start by adding fruits to breakfast, snacks, and desserts. Get creative with recipes and smoothies.</a:t>
            </a:r>
            <a:endParaRPr lang="en-US" sz="1550" dirty="0"/>
          </a:p>
        </p:txBody>
      </p:sp>
      <p:sp>
        <p:nvSpPr>
          <p:cNvPr id="17" name="Rectangle 16">
            <a:extLst>
              <a:ext uri="{FF2B5EF4-FFF2-40B4-BE49-F238E27FC236}">
                <a16:creationId xmlns:a16="http://schemas.microsoft.com/office/drawing/2014/main" id="{FA862A5C-8F99-A21F-1848-EDD4E5F86A3D}"/>
              </a:ext>
            </a:extLst>
          </p:cNvPr>
          <p:cNvSpPr/>
          <p:nvPr/>
        </p:nvSpPr>
        <p:spPr>
          <a:xfrm>
            <a:off x="12454360" y="7767280"/>
            <a:ext cx="2048719" cy="346574"/>
          </a:xfrm>
          <a:prstGeom prst="rect">
            <a:avLst/>
          </a:prstGeom>
          <a:solidFill>
            <a:srgbClr val="000022"/>
          </a:solidFill>
          <a:ln>
            <a:solidFill>
              <a:srgbClr val="0000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6276" y="695920"/>
            <a:ext cx="7771448" cy="1225391"/>
          </a:xfrm>
          <a:prstGeom prst="rect">
            <a:avLst/>
          </a:prstGeom>
          <a:noFill/>
          <a:ln/>
        </p:spPr>
        <p:txBody>
          <a:bodyPr wrap="square" lIns="0" tIns="0" rIns="0" bIns="0" rtlCol="0" anchor="t"/>
          <a:lstStyle/>
          <a:p>
            <a:pPr marL="0" indent="0">
              <a:lnSpc>
                <a:spcPts val="4800"/>
              </a:lnSpc>
              <a:buNone/>
            </a:pPr>
            <a:r>
              <a:rPr lang="en-US" sz="3850" dirty="0">
                <a:solidFill>
                  <a:srgbClr val="FFFFFF"/>
                </a:solidFill>
                <a:latin typeface="Roboto" pitchFamily="34" charset="0"/>
                <a:ea typeface="Roboto" pitchFamily="34" charset="-122"/>
                <a:cs typeface="Roboto" pitchFamily="34" charset="-120"/>
              </a:rPr>
              <a:t>The Chatbot: Your Personal Nutrition Assistant</a:t>
            </a:r>
            <a:endParaRPr lang="en-US" sz="3850" dirty="0"/>
          </a:p>
        </p:txBody>
      </p:sp>
      <p:pic>
        <p:nvPicPr>
          <p:cNvPr id="4" name="Image 1" descr="preencoded.png"/>
          <p:cNvPicPr>
            <a:picLocks noChangeAspect="1"/>
          </p:cNvPicPr>
          <p:nvPr/>
        </p:nvPicPr>
        <p:blipFill>
          <a:blip r:embed="rId4"/>
          <a:stretch>
            <a:fillRect/>
          </a:stretch>
        </p:blipFill>
        <p:spPr>
          <a:xfrm>
            <a:off x="686276" y="2215396"/>
            <a:ext cx="490180" cy="490180"/>
          </a:xfrm>
          <a:prstGeom prst="rect">
            <a:avLst/>
          </a:prstGeom>
        </p:spPr>
      </p:pic>
      <p:sp>
        <p:nvSpPr>
          <p:cNvPr id="5" name="Text 1"/>
          <p:cNvSpPr/>
          <p:nvPr/>
        </p:nvSpPr>
        <p:spPr>
          <a:xfrm>
            <a:off x="686276" y="2901553"/>
            <a:ext cx="2450902" cy="306348"/>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Roboto" pitchFamily="34" charset="0"/>
                <a:ea typeface="Roboto" pitchFamily="34" charset="-122"/>
                <a:cs typeface="Roboto" pitchFamily="34" charset="-120"/>
              </a:rPr>
              <a:t>Ask Anything</a:t>
            </a:r>
            <a:endParaRPr lang="en-US" sz="1900" dirty="0"/>
          </a:p>
        </p:txBody>
      </p:sp>
      <p:sp>
        <p:nvSpPr>
          <p:cNvPr id="6" name="Text 2"/>
          <p:cNvSpPr/>
          <p:nvPr/>
        </p:nvSpPr>
        <p:spPr>
          <a:xfrm>
            <a:off x="686276" y="3325535"/>
            <a:ext cx="3738682" cy="1254919"/>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Roboto" pitchFamily="34" charset="0"/>
                <a:ea typeface="Roboto" pitchFamily="34" charset="-122"/>
                <a:cs typeface="Roboto" pitchFamily="34" charset="-120"/>
              </a:rPr>
              <a:t>The chatbot is designed to answer a wide range of questions related to healthy food choices, including fruit selection, nutrition advice, and recipe recommendations.</a:t>
            </a:r>
            <a:endParaRPr lang="en-US" sz="1500" dirty="0"/>
          </a:p>
        </p:txBody>
      </p:sp>
      <p:pic>
        <p:nvPicPr>
          <p:cNvPr id="7" name="Image 2" descr="preencoded.png"/>
          <p:cNvPicPr>
            <a:picLocks noChangeAspect="1"/>
          </p:cNvPicPr>
          <p:nvPr/>
        </p:nvPicPr>
        <p:blipFill>
          <a:blip r:embed="rId5"/>
          <a:stretch>
            <a:fillRect/>
          </a:stretch>
        </p:blipFill>
        <p:spPr>
          <a:xfrm>
            <a:off x="4719042" y="2215396"/>
            <a:ext cx="490180" cy="490180"/>
          </a:xfrm>
          <a:prstGeom prst="rect">
            <a:avLst/>
          </a:prstGeom>
        </p:spPr>
      </p:pic>
      <p:sp>
        <p:nvSpPr>
          <p:cNvPr id="8" name="Text 3"/>
          <p:cNvSpPr/>
          <p:nvPr/>
        </p:nvSpPr>
        <p:spPr>
          <a:xfrm>
            <a:off x="4719042" y="2901553"/>
            <a:ext cx="2517219" cy="306348"/>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Roboto" pitchFamily="34" charset="0"/>
                <a:ea typeface="Roboto" pitchFamily="34" charset="-122"/>
                <a:cs typeface="Roboto" pitchFamily="34" charset="-120"/>
              </a:rPr>
              <a:t>Personalized Guidance</a:t>
            </a:r>
            <a:endParaRPr lang="en-US" sz="1900" dirty="0"/>
          </a:p>
        </p:txBody>
      </p:sp>
      <p:sp>
        <p:nvSpPr>
          <p:cNvPr id="9" name="Text 4"/>
          <p:cNvSpPr/>
          <p:nvPr/>
        </p:nvSpPr>
        <p:spPr>
          <a:xfrm>
            <a:off x="4719042" y="3325535"/>
            <a:ext cx="3738682" cy="941189"/>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Roboto" pitchFamily="34" charset="0"/>
                <a:ea typeface="Roboto" pitchFamily="34" charset="-122"/>
                <a:cs typeface="Roboto" pitchFamily="34" charset="-120"/>
              </a:rPr>
              <a:t>The chatbot provides personalized guidance based on individual dietary needs, allergies, and health goals.</a:t>
            </a:r>
            <a:endParaRPr lang="en-US" sz="1500" dirty="0"/>
          </a:p>
        </p:txBody>
      </p:sp>
      <p:pic>
        <p:nvPicPr>
          <p:cNvPr id="10" name="Image 3" descr="preencoded.png"/>
          <p:cNvPicPr>
            <a:picLocks noChangeAspect="1"/>
          </p:cNvPicPr>
          <p:nvPr/>
        </p:nvPicPr>
        <p:blipFill>
          <a:blip r:embed="rId6"/>
          <a:stretch>
            <a:fillRect/>
          </a:stretch>
        </p:blipFill>
        <p:spPr>
          <a:xfrm>
            <a:off x="686276" y="5168622"/>
            <a:ext cx="490180" cy="490180"/>
          </a:xfrm>
          <a:prstGeom prst="rect">
            <a:avLst/>
          </a:prstGeom>
        </p:spPr>
      </p:pic>
      <p:sp>
        <p:nvSpPr>
          <p:cNvPr id="11" name="Text 5"/>
          <p:cNvSpPr/>
          <p:nvPr/>
        </p:nvSpPr>
        <p:spPr>
          <a:xfrm>
            <a:off x="686276" y="5854779"/>
            <a:ext cx="2450902" cy="306348"/>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Roboto" pitchFamily="34" charset="0"/>
                <a:ea typeface="Roboto" pitchFamily="34" charset="-122"/>
                <a:cs typeface="Roboto" pitchFamily="34" charset="-120"/>
              </a:rPr>
              <a:t>24/7 Support</a:t>
            </a:r>
            <a:endParaRPr lang="en-US" sz="1900" dirty="0"/>
          </a:p>
        </p:txBody>
      </p:sp>
      <p:sp>
        <p:nvSpPr>
          <p:cNvPr id="12" name="Text 6"/>
          <p:cNvSpPr/>
          <p:nvPr/>
        </p:nvSpPr>
        <p:spPr>
          <a:xfrm>
            <a:off x="686276" y="6278761"/>
            <a:ext cx="3738682" cy="941189"/>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Roboto" pitchFamily="34" charset="0"/>
                <a:ea typeface="Roboto" pitchFamily="34" charset="-122"/>
                <a:cs typeface="Roboto" pitchFamily="34" charset="-120"/>
              </a:rPr>
              <a:t>The chatbot is available 24/7, providing instant support and answering questions whenever they arise.</a:t>
            </a:r>
            <a:endParaRPr lang="en-US" sz="1500" dirty="0"/>
          </a:p>
        </p:txBody>
      </p:sp>
      <p:pic>
        <p:nvPicPr>
          <p:cNvPr id="13" name="Image 4" descr="preencoded.png"/>
          <p:cNvPicPr>
            <a:picLocks noChangeAspect="1"/>
          </p:cNvPicPr>
          <p:nvPr/>
        </p:nvPicPr>
        <p:blipFill>
          <a:blip r:embed="rId7"/>
          <a:stretch>
            <a:fillRect/>
          </a:stretch>
        </p:blipFill>
        <p:spPr>
          <a:xfrm>
            <a:off x="4719042" y="5168622"/>
            <a:ext cx="490180" cy="490180"/>
          </a:xfrm>
          <a:prstGeom prst="rect">
            <a:avLst/>
          </a:prstGeom>
        </p:spPr>
      </p:pic>
      <p:sp>
        <p:nvSpPr>
          <p:cNvPr id="14" name="Text 7"/>
          <p:cNvSpPr/>
          <p:nvPr/>
        </p:nvSpPr>
        <p:spPr>
          <a:xfrm>
            <a:off x="4719042" y="5854779"/>
            <a:ext cx="2450902" cy="306348"/>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Roboto" pitchFamily="34" charset="0"/>
                <a:ea typeface="Roboto" pitchFamily="34" charset="-122"/>
                <a:cs typeface="Roboto" pitchFamily="34" charset="-120"/>
              </a:rPr>
              <a:t>Continuous Learning</a:t>
            </a:r>
            <a:endParaRPr lang="en-US" sz="1900" dirty="0"/>
          </a:p>
        </p:txBody>
      </p:sp>
      <p:sp>
        <p:nvSpPr>
          <p:cNvPr id="15" name="Text 8"/>
          <p:cNvSpPr/>
          <p:nvPr/>
        </p:nvSpPr>
        <p:spPr>
          <a:xfrm>
            <a:off x="4719042" y="6278761"/>
            <a:ext cx="3738682" cy="1254919"/>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Roboto" pitchFamily="34" charset="0"/>
                <a:ea typeface="Roboto" pitchFamily="34" charset="-122"/>
                <a:cs typeface="Roboto" pitchFamily="34" charset="-120"/>
              </a:rPr>
              <a:t>The chatbot continuously learns and improves its knowledge base through user interactions and advanced machine learning algorithms.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5330" y="678418"/>
            <a:ext cx="7673340" cy="1313259"/>
          </a:xfrm>
          <a:prstGeom prst="rect">
            <a:avLst/>
          </a:prstGeom>
          <a:noFill/>
          <a:ln/>
        </p:spPr>
        <p:txBody>
          <a:bodyPr wrap="square" lIns="0" tIns="0" rIns="0" bIns="0" rtlCol="0" anchor="t"/>
          <a:lstStyle/>
          <a:p>
            <a:pPr marL="0" indent="0">
              <a:lnSpc>
                <a:spcPts val="5150"/>
              </a:lnSpc>
              <a:buNone/>
            </a:pPr>
            <a:r>
              <a:rPr lang="en-US" sz="4100" dirty="0">
                <a:solidFill>
                  <a:srgbClr val="FFFFFF"/>
                </a:solidFill>
                <a:latin typeface="Roboto" pitchFamily="34" charset="0"/>
                <a:ea typeface="Roboto" pitchFamily="34" charset="-122"/>
                <a:cs typeface="Roboto" pitchFamily="34" charset="-120"/>
              </a:rPr>
              <a:t>Designing for Optimal User Experience</a:t>
            </a:r>
            <a:endParaRPr lang="en-US" sz="4100" dirty="0"/>
          </a:p>
        </p:txBody>
      </p:sp>
      <p:pic>
        <p:nvPicPr>
          <p:cNvPr id="4" name="Image 1" descr="preencoded.png"/>
          <p:cNvPicPr>
            <a:picLocks noChangeAspect="1"/>
          </p:cNvPicPr>
          <p:nvPr/>
        </p:nvPicPr>
        <p:blipFill>
          <a:blip r:embed="rId4"/>
          <a:stretch>
            <a:fillRect/>
          </a:stretch>
        </p:blipFill>
        <p:spPr>
          <a:xfrm>
            <a:off x="735330" y="2306717"/>
            <a:ext cx="1050488" cy="1882973"/>
          </a:xfrm>
          <a:prstGeom prst="rect">
            <a:avLst/>
          </a:prstGeom>
        </p:spPr>
      </p:pic>
      <p:sp>
        <p:nvSpPr>
          <p:cNvPr id="5" name="Text 1"/>
          <p:cNvSpPr/>
          <p:nvPr/>
        </p:nvSpPr>
        <p:spPr>
          <a:xfrm>
            <a:off x="2100858" y="2516743"/>
            <a:ext cx="2626162" cy="328255"/>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pitchFamily="34" charset="0"/>
                <a:ea typeface="Roboto" pitchFamily="34" charset="-122"/>
                <a:cs typeface="Roboto" pitchFamily="34" charset="-120"/>
              </a:rPr>
              <a:t>Visual Appeal</a:t>
            </a:r>
            <a:endParaRPr lang="en-US" sz="2050" dirty="0"/>
          </a:p>
        </p:txBody>
      </p:sp>
      <p:sp>
        <p:nvSpPr>
          <p:cNvPr id="6" name="Text 2"/>
          <p:cNvSpPr/>
          <p:nvPr/>
        </p:nvSpPr>
        <p:spPr>
          <a:xfrm>
            <a:off x="2100858" y="2970967"/>
            <a:ext cx="6307812" cy="1008698"/>
          </a:xfrm>
          <a:prstGeom prst="rect">
            <a:avLst/>
          </a:prstGeom>
          <a:noFill/>
          <a:ln/>
        </p:spPr>
        <p:txBody>
          <a:bodyPr wrap="square" lIns="0" tIns="0" rIns="0" bIns="0" rtlCol="0" anchor="t"/>
          <a:lstStyle/>
          <a:p>
            <a:pPr marL="0" indent="0" algn="l">
              <a:lnSpc>
                <a:spcPts val="2600"/>
              </a:lnSpc>
              <a:buNone/>
            </a:pPr>
            <a:r>
              <a:rPr lang="en-US" sz="1650" dirty="0">
                <a:solidFill>
                  <a:srgbClr val="CFD0D8"/>
                </a:solidFill>
                <a:latin typeface="Roboto" pitchFamily="34" charset="0"/>
                <a:ea typeface="Roboto" pitchFamily="34" charset="-122"/>
                <a:cs typeface="Roboto" pitchFamily="34" charset="-120"/>
              </a:rPr>
              <a:t>The website features a visually appealing design, with vibrant colors, high-quality images, and an overall aesthetic that is both modern and engaging.</a:t>
            </a:r>
            <a:endParaRPr lang="en-US" sz="1650" dirty="0"/>
          </a:p>
        </p:txBody>
      </p:sp>
      <p:pic>
        <p:nvPicPr>
          <p:cNvPr id="7" name="Image 2" descr="preencoded.png"/>
          <p:cNvPicPr>
            <a:picLocks noChangeAspect="1"/>
          </p:cNvPicPr>
          <p:nvPr/>
        </p:nvPicPr>
        <p:blipFill>
          <a:blip r:embed="rId5"/>
          <a:stretch>
            <a:fillRect/>
          </a:stretch>
        </p:blipFill>
        <p:spPr>
          <a:xfrm>
            <a:off x="735330" y="4189690"/>
            <a:ext cx="1050488" cy="1680686"/>
          </a:xfrm>
          <a:prstGeom prst="rect">
            <a:avLst/>
          </a:prstGeom>
        </p:spPr>
      </p:pic>
      <p:sp>
        <p:nvSpPr>
          <p:cNvPr id="8" name="Text 3"/>
          <p:cNvSpPr/>
          <p:nvPr/>
        </p:nvSpPr>
        <p:spPr>
          <a:xfrm>
            <a:off x="2100858" y="4399717"/>
            <a:ext cx="2885599" cy="328255"/>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pitchFamily="34" charset="0"/>
                <a:ea typeface="Roboto" pitchFamily="34" charset="-122"/>
                <a:cs typeface="Roboto" pitchFamily="34" charset="-120"/>
              </a:rPr>
              <a:t>User-Friendly Navigation</a:t>
            </a:r>
            <a:endParaRPr lang="en-US" sz="2050" dirty="0"/>
          </a:p>
        </p:txBody>
      </p:sp>
      <p:sp>
        <p:nvSpPr>
          <p:cNvPr id="9" name="Text 4"/>
          <p:cNvSpPr/>
          <p:nvPr/>
        </p:nvSpPr>
        <p:spPr>
          <a:xfrm>
            <a:off x="2100858" y="4853940"/>
            <a:ext cx="6307812" cy="672465"/>
          </a:xfrm>
          <a:prstGeom prst="rect">
            <a:avLst/>
          </a:prstGeom>
          <a:noFill/>
          <a:ln/>
        </p:spPr>
        <p:txBody>
          <a:bodyPr wrap="square" lIns="0" tIns="0" rIns="0" bIns="0" rtlCol="0" anchor="t"/>
          <a:lstStyle/>
          <a:p>
            <a:pPr marL="0" indent="0" algn="l">
              <a:lnSpc>
                <a:spcPts val="2600"/>
              </a:lnSpc>
              <a:buNone/>
            </a:pPr>
            <a:r>
              <a:rPr lang="en-US" sz="1650" dirty="0">
                <a:solidFill>
                  <a:srgbClr val="CFD0D8"/>
                </a:solidFill>
                <a:latin typeface="Roboto" pitchFamily="34" charset="0"/>
                <a:ea typeface="Roboto" pitchFamily="34" charset="-122"/>
                <a:cs typeface="Roboto" pitchFamily="34" charset="-120"/>
              </a:rPr>
              <a:t>The navigation menu is simple, intuitive, and easy to navigate, allowing users to quickly access the information they need.</a:t>
            </a:r>
            <a:endParaRPr lang="en-US" sz="1650" dirty="0"/>
          </a:p>
        </p:txBody>
      </p:sp>
      <p:pic>
        <p:nvPicPr>
          <p:cNvPr id="10" name="Image 3" descr="preencoded.png"/>
          <p:cNvPicPr>
            <a:picLocks noChangeAspect="1"/>
          </p:cNvPicPr>
          <p:nvPr/>
        </p:nvPicPr>
        <p:blipFill>
          <a:blip r:embed="rId6"/>
          <a:stretch>
            <a:fillRect/>
          </a:stretch>
        </p:blipFill>
        <p:spPr>
          <a:xfrm>
            <a:off x="735330" y="5870377"/>
            <a:ext cx="1050488" cy="1680686"/>
          </a:xfrm>
          <a:prstGeom prst="rect">
            <a:avLst/>
          </a:prstGeom>
        </p:spPr>
      </p:pic>
      <p:sp>
        <p:nvSpPr>
          <p:cNvPr id="11" name="Text 5"/>
          <p:cNvSpPr/>
          <p:nvPr/>
        </p:nvSpPr>
        <p:spPr>
          <a:xfrm>
            <a:off x="2100858" y="6080403"/>
            <a:ext cx="2626162" cy="328255"/>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pitchFamily="34" charset="0"/>
                <a:ea typeface="Roboto" pitchFamily="34" charset="-122"/>
                <a:cs typeface="Roboto" pitchFamily="34" charset="-120"/>
              </a:rPr>
              <a:t>Mobile Optimization</a:t>
            </a:r>
            <a:endParaRPr lang="en-US" sz="2050" dirty="0"/>
          </a:p>
        </p:txBody>
      </p:sp>
      <p:sp>
        <p:nvSpPr>
          <p:cNvPr id="12" name="Text 6"/>
          <p:cNvSpPr/>
          <p:nvPr/>
        </p:nvSpPr>
        <p:spPr>
          <a:xfrm>
            <a:off x="2100858" y="6534626"/>
            <a:ext cx="6307812" cy="672465"/>
          </a:xfrm>
          <a:prstGeom prst="rect">
            <a:avLst/>
          </a:prstGeom>
          <a:noFill/>
          <a:ln/>
        </p:spPr>
        <p:txBody>
          <a:bodyPr wrap="square" lIns="0" tIns="0" rIns="0" bIns="0" rtlCol="0" anchor="t"/>
          <a:lstStyle/>
          <a:p>
            <a:pPr marL="0" indent="0" algn="l">
              <a:lnSpc>
                <a:spcPts val="2600"/>
              </a:lnSpc>
              <a:buNone/>
            </a:pPr>
            <a:r>
              <a:rPr lang="en-US" sz="1650" dirty="0">
                <a:solidFill>
                  <a:srgbClr val="CFD0D8"/>
                </a:solidFill>
                <a:latin typeface="Roboto" pitchFamily="34" charset="0"/>
                <a:ea typeface="Roboto" pitchFamily="34" charset="-122"/>
                <a:cs typeface="Roboto" pitchFamily="34" charset="-120"/>
              </a:rPr>
              <a:t>The website is optimized for mobile devices, ensuring that users can access the information they need on the go.</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5930" y="610791"/>
            <a:ext cx="7592139" cy="1385411"/>
          </a:xfrm>
          <a:prstGeom prst="rect">
            <a:avLst/>
          </a:prstGeom>
          <a:noFill/>
          <a:ln/>
        </p:spPr>
        <p:txBody>
          <a:bodyPr wrap="square" lIns="0" tIns="0" rIns="0" bIns="0" rtlCol="0" anchor="t"/>
          <a:lstStyle/>
          <a:p>
            <a:pPr marL="0" indent="0">
              <a:lnSpc>
                <a:spcPts val="5450"/>
              </a:lnSpc>
              <a:buNone/>
            </a:pPr>
            <a:r>
              <a:rPr lang="en-US" sz="4350" dirty="0">
                <a:solidFill>
                  <a:srgbClr val="FFFFFF"/>
                </a:solidFill>
                <a:latin typeface="Roboto" pitchFamily="34" charset="0"/>
                <a:ea typeface="Roboto" pitchFamily="34" charset="-122"/>
                <a:cs typeface="Roboto" pitchFamily="34" charset="-120"/>
              </a:rPr>
              <a:t>Leveraging React and Django Technologies</a:t>
            </a:r>
            <a:endParaRPr lang="en-US" sz="4350" dirty="0"/>
          </a:p>
        </p:txBody>
      </p:sp>
      <p:sp>
        <p:nvSpPr>
          <p:cNvPr id="4" name="Shape 1"/>
          <p:cNvSpPr/>
          <p:nvPr/>
        </p:nvSpPr>
        <p:spPr>
          <a:xfrm>
            <a:off x="775930" y="2328743"/>
            <a:ext cx="3685223" cy="3066217"/>
          </a:xfrm>
          <a:prstGeom prst="roundRect">
            <a:avLst>
              <a:gd name="adj" fmla="val 3037"/>
            </a:avLst>
          </a:prstGeom>
          <a:solidFill>
            <a:srgbClr val="182567"/>
          </a:solidFill>
          <a:ln w="7620">
            <a:solidFill>
              <a:srgbClr val="313E80"/>
            </a:solidFill>
            <a:prstDash val="solid"/>
          </a:ln>
        </p:spPr>
      </p:sp>
      <p:sp>
        <p:nvSpPr>
          <p:cNvPr id="5" name="Text 2"/>
          <p:cNvSpPr/>
          <p:nvPr/>
        </p:nvSpPr>
        <p:spPr>
          <a:xfrm>
            <a:off x="1005245" y="2558058"/>
            <a:ext cx="2771180" cy="346472"/>
          </a:xfrm>
          <a:prstGeom prst="rect">
            <a:avLst/>
          </a:prstGeom>
          <a:noFill/>
          <a:ln/>
        </p:spPr>
        <p:txBody>
          <a:bodyPr wrap="none" lIns="0" tIns="0" rIns="0" bIns="0" rtlCol="0" anchor="t"/>
          <a:lstStyle/>
          <a:p>
            <a:pPr marL="0" indent="0">
              <a:lnSpc>
                <a:spcPts val="2700"/>
              </a:lnSpc>
              <a:buNone/>
            </a:pPr>
            <a:r>
              <a:rPr lang="en-US" sz="2150" dirty="0">
                <a:solidFill>
                  <a:srgbClr val="CFD0D8"/>
                </a:solidFill>
                <a:latin typeface="Roboto" pitchFamily="34" charset="0"/>
                <a:ea typeface="Roboto" pitchFamily="34" charset="-122"/>
                <a:cs typeface="Roboto" pitchFamily="34" charset="-120"/>
              </a:rPr>
              <a:t>React</a:t>
            </a:r>
            <a:endParaRPr lang="en-US" sz="2150" dirty="0"/>
          </a:p>
        </p:txBody>
      </p:sp>
      <p:sp>
        <p:nvSpPr>
          <p:cNvPr id="6" name="Text 3"/>
          <p:cNvSpPr/>
          <p:nvPr/>
        </p:nvSpPr>
        <p:spPr>
          <a:xfrm>
            <a:off x="1005245" y="3037522"/>
            <a:ext cx="3226594" cy="1773436"/>
          </a:xfrm>
          <a:prstGeom prst="rect">
            <a:avLst/>
          </a:prstGeom>
          <a:noFill/>
          <a:ln/>
        </p:spPr>
        <p:txBody>
          <a:bodyPr wrap="square" lIns="0" tIns="0" rIns="0" bIns="0" rtlCol="0" anchor="t"/>
          <a:lstStyle/>
          <a:p>
            <a:pPr marL="0" indent="0">
              <a:lnSpc>
                <a:spcPts val="2750"/>
              </a:lnSpc>
              <a:buNone/>
            </a:pPr>
            <a:r>
              <a:rPr lang="en-US" sz="1700" dirty="0">
                <a:solidFill>
                  <a:srgbClr val="CFD0D8"/>
                </a:solidFill>
                <a:latin typeface="Roboto" pitchFamily="34" charset="0"/>
                <a:ea typeface="Roboto" pitchFamily="34" charset="-122"/>
                <a:cs typeface="Roboto" pitchFamily="34" charset="-120"/>
              </a:rPr>
              <a:t>The front-end is built with React, which allows for the creation of a dynamic and responsive user interface, ensuring a smooth and engaging experience.</a:t>
            </a:r>
            <a:endParaRPr lang="en-US" sz="1700" dirty="0"/>
          </a:p>
        </p:txBody>
      </p:sp>
      <p:sp>
        <p:nvSpPr>
          <p:cNvPr id="7" name="Shape 4"/>
          <p:cNvSpPr/>
          <p:nvPr/>
        </p:nvSpPr>
        <p:spPr>
          <a:xfrm>
            <a:off x="4682847" y="2328743"/>
            <a:ext cx="3685223" cy="3066217"/>
          </a:xfrm>
          <a:prstGeom prst="roundRect">
            <a:avLst>
              <a:gd name="adj" fmla="val 3037"/>
            </a:avLst>
          </a:prstGeom>
          <a:solidFill>
            <a:srgbClr val="182567"/>
          </a:solidFill>
          <a:ln w="7620">
            <a:solidFill>
              <a:srgbClr val="313E80"/>
            </a:solidFill>
            <a:prstDash val="solid"/>
          </a:ln>
        </p:spPr>
      </p:sp>
      <p:sp>
        <p:nvSpPr>
          <p:cNvPr id="8" name="Text 5"/>
          <p:cNvSpPr/>
          <p:nvPr/>
        </p:nvSpPr>
        <p:spPr>
          <a:xfrm>
            <a:off x="4912162" y="2558058"/>
            <a:ext cx="2771180" cy="346472"/>
          </a:xfrm>
          <a:prstGeom prst="rect">
            <a:avLst/>
          </a:prstGeom>
          <a:noFill/>
          <a:ln/>
        </p:spPr>
        <p:txBody>
          <a:bodyPr wrap="none" lIns="0" tIns="0" rIns="0" bIns="0" rtlCol="0" anchor="t"/>
          <a:lstStyle/>
          <a:p>
            <a:pPr marL="0" indent="0">
              <a:lnSpc>
                <a:spcPts val="2700"/>
              </a:lnSpc>
              <a:buNone/>
            </a:pPr>
            <a:r>
              <a:rPr lang="en-US" sz="2150" dirty="0">
                <a:solidFill>
                  <a:srgbClr val="CFD0D8"/>
                </a:solidFill>
                <a:latin typeface="Roboto" pitchFamily="34" charset="0"/>
                <a:ea typeface="Roboto" pitchFamily="34" charset="-122"/>
                <a:cs typeface="Roboto" pitchFamily="34" charset="-120"/>
              </a:rPr>
              <a:t>Django</a:t>
            </a:r>
            <a:endParaRPr lang="en-US" sz="2150" dirty="0"/>
          </a:p>
        </p:txBody>
      </p:sp>
      <p:sp>
        <p:nvSpPr>
          <p:cNvPr id="9" name="Text 6"/>
          <p:cNvSpPr/>
          <p:nvPr/>
        </p:nvSpPr>
        <p:spPr>
          <a:xfrm>
            <a:off x="4912162" y="3037522"/>
            <a:ext cx="3226594" cy="2128123"/>
          </a:xfrm>
          <a:prstGeom prst="rect">
            <a:avLst/>
          </a:prstGeom>
          <a:noFill/>
          <a:ln/>
        </p:spPr>
        <p:txBody>
          <a:bodyPr wrap="square" lIns="0" tIns="0" rIns="0" bIns="0" rtlCol="0" anchor="t"/>
          <a:lstStyle/>
          <a:p>
            <a:pPr marL="0" indent="0">
              <a:lnSpc>
                <a:spcPts val="2750"/>
              </a:lnSpc>
              <a:buNone/>
            </a:pPr>
            <a:r>
              <a:rPr lang="en-US" sz="1700" dirty="0">
                <a:solidFill>
                  <a:srgbClr val="CFD0D8"/>
                </a:solidFill>
                <a:latin typeface="Roboto" pitchFamily="34" charset="0"/>
                <a:ea typeface="Roboto" pitchFamily="34" charset="-122"/>
                <a:cs typeface="Roboto" pitchFamily="34" charset="-120"/>
              </a:rPr>
              <a:t>Django provides a robust framework for the back-end, enabling efficient data management, user authentication, and secure API integration.</a:t>
            </a:r>
            <a:endParaRPr lang="en-US" sz="1700" dirty="0"/>
          </a:p>
        </p:txBody>
      </p:sp>
      <p:sp>
        <p:nvSpPr>
          <p:cNvPr id="10" name="Shape 7"/>
          <p:cNvSpPr/>
          <p:nvPr/>
        </p:nvSpPr>
        <p:spPr>
          <a:xfrm>
            <a:off x="775930" y="5616654"/>
            <a:ext cx="7592139" cy="2002155"/>
          </a:xfrm>
          <a:prstGeom prst="roundRect">
            <a:avLst>
              <a:gd name="adj" fmla="val 4651"/>
            </a:avLst>
          </a:prstGeom>
          <a:solidFill>
            <a:srgbClr val="182567"/>
          </a:solidFill>
          <a:ln w="7620">
            <a:solidFill>
              <a:srgbClr val="313E80"/>
            </a:solidFill>
            <a:prstDash val="solid"/>
          </a:ln>
        </p:spPr>
      </p:sp>
      <p:sp>
        <p:nvSpPr>
          <p:cNvPr id="11" name="Text 8"/>
          <p:cNvSpPr/>
          <p:nvPr/>
        </p:nvSpPr>
        <p:spPr>
          <a:xfrm>
            <a:off x="1005245" y="5845969"/>
            <a:ext cx="2771180" cy="346472"/>
          </a:xfrm>
          <a:prstGeom prst="rect">
            <a:avLst/>
          </a:prstGeom>
          <a:noFill/>
          <a:ln/>
        </p:spPr>
        <p:txBody>
          <a:bodyPr wrap="none" lIns="0" tIns="0" rIns="0" bIns="0" rtlCol="0" anchor="t"/>
          <a:lstStyle/>
          <a:p>
            <a:pPr marL="0" indent="0">
              <a:lnSpc>
                <a:spcPts val="2700"/>
              </a:lnSpc>
              <a:buNone/>
            </a:pPr>
            <a:r>
              <a:rPr lang="en-US" sz="2150" dirty="0">
                <a:solidFill>
                  <a:srgbClr val="CFD0D8"/>
                </a:solidFill>
                <a:latin typeface="Roboto" pitchFamily="34" charset="0"/>
                <a:ea typeface="Roboto" pitchFamily="34" charset="-122"/>
                <a:cs typeface="Roboto" pitchFamily="34" charset="-120"/>
              </a:rPr>
              <a:t>Integration</a:t>
            </a:r>
            <a:endParaRPr lang="en-US" sz="2150" dirty="0"/>
          </a:p>
        </p:txBody>
      </p:sp>
      <p:sp>
        <p:nvSpPr>
          <p:cNvPr id="12" name="Text 9"/>
          <p:cNvSpPr/>
          <p:nvPr/>
        </p:nvSpPr>
        <p:spPr>
          <a:xfrm>
            <a:off x="1005245" y="6325433"/>
            <a:ext cx="7133511" cy="1064062"/>
          </a:xfrm>
          <a:prstGeom prst="rect">
            <a:avLst/>
          </a:prstGeom>
          <a:noFill/>
          <a:ln/>
        </p:spPr>
        <p:txBody>
          <a:bodyPr wrap="square" lIns="0" tIns="0" rIns="0" bIns="0" rtlCol="0" anchor="t"/>
          <a:lstStyle/>
          <a:p>
            <a:pPr marL="0" indent="0">
              <a:lnSpc>
                <a:spcPts val="2750"/>
              </a:lnSpc>
              <a:buNone/>
            </a:pPr>
            <a:r>
              <a:rPr lang="en-US" sz="1700" dirty="0">
                <a:solidFill>
                  <a:srgbClr val="CFD0D8"/>
                </a:solidFill>
                <a:latin typeface="Roboto" pitchFamily="34" charset="0"/>
                <a:ea typeface="Roboto" pitchFamily="34" charset="-122"/>
                <a:cs typeface="Roboto" pitchFamily="34" charset="-120"/>
              </a:rPr>
              <a:t>The seamless integration of React and Django ensures a high-performing website with a user-friendly interface and a powerful back-end.</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9284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pitchFamily="34" charset="0"/>
                <a:ea typeface="Roboto" pitchFamily="34" charset="-122"/>
                <a:cs typeface="Roboto" pitchFamily="34" charset="-120"/>
              </a:rPr>
              <a:t>Conclusion: Empowering Healthy Lifestyles with Fruit.AI</a:t>
            </a:r>
            <a:endParaRPr lang="en-US" sz="4450" dirty="0"/>
          </a:p>
        </p:txBody>
      </p:sp>
      <p:sp>
        <p:nvSpPr>
          <p:cNvPr id="4" name="Text 1"/>
          <p:cNvSpPr/>
          <p:nvPr/>
        </p:nvSpPr>
        <p:spPr>
          <a:xfrm>
            <a:off x="793790" y="4259342"/>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Fruit.AI is a comprehensive platform that empowers individuals to make healthier lifestyle choices by providing access to comprehensive fruit information, personalized recommendations, and engaging educational resources. By leveraging the power of React and Django, Fruit.AI offers a seamless user experience that promotes healthy living and fosters a deeper understanding of the benefits of fruit consumption.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703</Words>
  <Application>Microsoft Office PowerPoint</Application>
  <PresentationFormat>Custom</PresentationFormat>
  <Paragraphs>64</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Harnivaz Singh Shergill</cp:lastModifiedBy>
  <cp:revision>2</cp:revision>
  <dcterms:created xsi:type="dcterms:W3CDTF">2024-09-16T04:55:56Z</dcterms:created>
  <dcterms:modified xsi:type="dcterms:W3CDTF">2024-09-16T05:01:13Z</dcterms:modified>
</cp:coreProperties>
</file>